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8"/>
  </p:notesMasterIdLst>
  <p:handoutMasterIdLst>
    <p:handoutMasterId r:id="rId9"/>
  </p:handoutMasterIdLst>
  <p:sldIdLst>
    <p:sldId id="281" r:id="rId2"/>
    <p:sldId id="282" r:id="rId3"/>
    <p:sldId id="288" r:id="rId4"/>
    <p:sldId id="289" r:id="rId5"/>
    <p:sldId id="292" r:id="rId6"/>
    <p:sldId id="290"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6911" autoAdjust="0"/>
  </p:normalViewPr>
  <p:slideViewPr>
    <p:cSldViewPr snapToGrid="0" snapToObjects="1">
      <p:cViewPr>
        <p:scale>
          <a:sx n="70" d="100"/>
          <a:sy n="70" d="100"/>
        </p:scale>
        <p:origin x="-576" y="-72"/>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81" d="100"/>
          <a:sy n="81" d="100"/>
        </p:scale>
        <p:origin x="-2034"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67665A42-C24E-46C6-B7AB-8490F6F79001}" type="datetimeFigureOut">
              <a:rPr lang="en-US" smtClean="0"/>
              <a:t>6/20/2013</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4904C0D4-A140-4507-B9CB-457E44DD553E}" type="slidenum">
              <a:rPr lang="en-US" smtClean="0"/>
              <a:t>‹#›</a:t>
            </a:fld>
            <a:endParaRPr lang="en-US"/>
          </a:p>
        </p:txBody>
      </p:sp>
    </p:spTree>
    <p:extLst>
      <p:ext uri="{BB962C8B-B14F-4D97-AF65-F5344CB8AC3E}">
        <p14:creationId xmlns:p14="http://schemas.microsoft.com/office/powerpoint/2010/main" val="42166657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5E5D9AA9-6ED6-074E-9571-6AEDA468DB12}" type="datetimeFigureOut">
              <a:rPr lang="en-US" smtClean="0"/>
              <a:t>6/20/2013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395B798E-BD02-F64A-B42B-DDF49FEA5CE5}" type="slidenum">
              <a:rPr lang="en-US" smtClean="0"/>
              <a:t>‹#›</a:t>
            </a:fld>
            <a:endParaRPr lang="en-US"/>
          </a:p>
        </p:txBody>
      </p:sp>
    </p:spTree>
    <p:extLst>
      <p:ext uri="{BB962C8B-B14F-4D97-AF65-F5344CB8AC3E}">
        <p14:creationId xmlns:p14="http://schemas.microsoft.com/office/powerpoint/2010/main" val="166139913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kern="1200" dirty="0" err="1" smtClean="0">
                <a:solidFill>
                  <a:schemeClr val="tx1"/>
                </a:solidFill>
                <a:effectLst/>
                <a:latin typeface="+mn-lt"/>
                <a:ea typeface="+mn-ea"/>
                <a:cs typeface="+mn-cs"/>
              </a:rPr>
              <a:t>Despliegue</a:t>
            </a:r>
            <a:r>
              <a:rPr lang="en-US" sz="1200" b="0" kern="1200" dirty="0" smtClean="0">
                <a:solidFill>
                  <a:schemeClr val="tx1"/>
                </a:solidFill>
                <a:effectLst/>
                <a:latin typeface="+mn-lt"/>
                <a:ea typeface="+mn-ea"/>
                <a:cs typeface="+mn-cs"/>
              </a:rPr>
              <a:t> la </a:t>
            </a:r>
            <a:r>
              <a:rPr lang="en-US" sz="1200" b="0" kern="1200" dirty="0" err="1" smtClean="0">
                <a:solidFill>
                  <a:schemeClr val="tx1"/>
                </a:solidFill>
                <a:effectLst/>
                <a:latin typeface="+mn-lt"/>
                <a:ea typeface="+mn-ea"/>
                <a:cs typeface="+mn-cs"/>
              </a:rPr>
              <a:t>diapositiva</a:t>
            </a:r>
            <a:r>
              <a:rPr lang="en-US" sz="1200" b="0" kern="1200" dirty="0" smtClean="0">
                <a:solidFill>
                  <a:schemeClr val="tx1"/>
                </a:solidFill>
                <a:effectLst/>
                <a:latin typeface="+mn-lt"/>
                <a:ea typeface="+mn-ea"/>
                <a:cs typeface="+mn-cs"/>
              </a:rPr>
              <a:t> y </a:t>
            </a:r>
            <a:r>
              <a:rPr lang="en-US" sz="1200" b="0" kern="1200" dirty="0" err="1" smtClean="0">
                <a:solidFill>
                  <a:schemeClr val="tx1"/>
                </a:solidFill>
                <a:effectLst/>
                <a:latin typeface="+mn-lt"/>
                <a:ea typeface="+mn-ea"/>
                <a:cs typeface="+mn-cs"/>
              </a:rPr>
              <a:t>dé</a:t>
            </a:r>
            <a:r>
              <a:rPr lang="en-US" sz="1200" b="0" kern="1200" dirty="0" smtClean="0">
                <a:solidFill>
                  <a:schemeClr val="tx1"/>
                </a:solidFill>
                <a:effectLst/>
                <a:latin typeface="+mn-lt"/>
                <a:ea typeface="+mn-ea"/>
                <a:cs typeface="+mn-cs"/>
              </a:rPr>
              <a:t> la </a:t>
            </a:r>
            <a:r>
              <a:rPr lang="en-US" sz="1200" b="0" kern="1200" dirty="0" err="1" smtClean="0">
                <a:solidFill>
                  <a:schemeClr val="tx1"/>
                </a:solidFill>
                <a:effectLst/>
                <a:latin typeface="+mn-lt"/>
                <a:ea typeface="+mn-ea"/>
                <a:cs typeface="+mn-cs"/>
              </a:rPr>
              <a:t>bienvenida</a:t>
            </a:r>
            <a:r>
              <a:rPr lang="en-US" sz="1200" b="0" kern="1200" dirty="0" smtClean="0">
                <a:solidFill>
                  <a:schemeClr val="tx1"/>
                </a:solidFill>
                <a:effectLst/>
                <a:latin typeface="+mn-lt"/>
                <a:ea typeface="+mn-ea"/>
                <a:cs typeface="+mn-cs"/>
              </a:rPr>
              <a:t> a los </a:t>
            </a:r>
            <a:r>
              <a:rPr lang="en-US" sz="1200" b="0" kern="1200" dirty="0" err="1" smtClean="0">
                <a:solidFill>
                  <a:schemeClr val="tx1"/>
                </a:solidFill>
                <a:effectLst/>
                <a:latin typeface="+mn-lt"/>
                <a:ea typeface="+mn-ea"/>
                <a:cs typeface="+mn-cs"/>
              </a:rPr>
              <a:t>participantes</a:t>
            </a:r>
            <a:endParaRPr lang="en-US" dirty="0"/>
          </a:p>
        </p:txBody>
      </p:sp>
      <p:sp>
        <p:nvSpPr>
          <p:cNvPr id="4" name="Slide Number Placeholder 3"/>
          <p:cNvSpPr>
            <a:spLocks noGrp="1"/>
          </p:cNvSpPr>
          <p:nvPr>
            <p:ph type="sldNum" sz="quarter" idx="10"/>
          </p:nvPr>
        </p:nvSpPr>
        <p:spPr/>
        <p:txBody>
          <a:bodyPr/>
          <a:lstStyle/>
          <a:p>
            <a:fld id="{395B798E-BD02-F64A-B42B-DDF49FEA5CE5}" type="slidenum">
              <a:rPr lang="en-US" smtClean="0"/>
              <a:t>1</a:t>
            </a:fld>
            <a:endParaRPr lang="en-US"/>
          </a:p>
        </p:txBody>
      </p:sp>
    </p:spTree>
    <p:extLst>
      <p:ext uri="{BB962C8B-B14F-4D97-AF65-F5344CB8AC3E}">
        <p14:creationId xmlns:p14="http://schemas.microsoft.com/office/powerpoint/2010/main" val="11555504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err="1" smtClean="0">
                <a:solidFill>
                  <a:schemeClr val="tx1"/>
                </a:solidFill>
                <a:effectLst/>
                <a:latin typeface="+mn-lt"/>
                <a:ea typeface="+mn-ea"/>
                <a:cs typeface="+mn-cs"/>
              </a:rPr>
              <a:t>Despliegue</a:t>
            </a:r>
            <a:r>
              <a:rPr lang="en-US" sz="1200" kern="1200" baseline="0" dirty="0" smtClean="0">
                <a:solidFill>
                  <a:schemeClr val="tx1"/>
                </a:solidFill>
                <a:effectLst/>
                <a:latin typeface="+mn-lt"/>
                <a:ea typeface="+mn-ea"/>
                <a:cs typeface="+mn-cs"/>
              </a:rPr>
              <a:t> la </a:t>
            </a:r>
            <a:r>
              <a:rPr lang="en-US" sz="1200" kern="1200" baseline="0" dirty="0" err="1" smtClean="0">
                <a:solidFill>
                  <a:schemeClr val="tx1"/>
                </a:solidFill>
                <a:effectLst/>
                <a:latin typeface="+mn-lt"/>
                <a:ea typeface="+mn-ea"/>
                <a:cs typeface="+mn-cs"/>
              </a:rPr>
              <a:t>diapositva</a:t>
            </a:r>
            <a:r>
              <a:rPr lang="en-US" sz="1200" kern="1200" baseline="0" dirty="0" smtClean="0">
                <a:solidFill>
                  <a:schemeClr val="tx1"/>
                </a:solidFill>
                <a:effectLst/>
                <a:latin typeface="+mn-lt"/>
                <a:ea typeface="+mn-ea"/>
                <a:cs typeface="+mn-cs"/>
              </a:rPr>
              <a:t> y lea el </a:t>
            </a:r>
            <a:r>
              <a:rPr lang="en-US" sz="1200" kern="1200" baseline="0" dirty="0" err="1" smtClean="0">
                <a:solidFill>
                  <a:schemeClr val="tx1"/>
                </a:solidFill>
                <a:effectLst/>
                <a:latin typeface="+mn-lt"/>
                <a:ea typeface="+mn-ea"/>
                <a:cs typeface="+mn-cs"/>
              </a:rPr>
              <a:t>objetivo</a:t>
            </a:r>
            <a:r>
              <a:rPr lang="en-US" sz="1200" kern="1200" baseline="0" dirty="0" smtClean="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395B798E-BD02-F64A-B42B-DDF49FEA5CE5}" type="slidenum">
              <a:rPr lang="en-US" smtClean="0"/>
              <a:t>2</a:t>
            </a:fld>
            <a:endParaRPr lang="en-US"/>
          </a:p>
        </p:txBody>
      </p:sp>
    </p:spTree>
    <p:extLst>
      <p:ext uri="{BB962C8B-B14F-4D97-AF65-F5344CB8AC3E}">
        <p14:creationId xmlns:p14="http://schemas.microsoft.com/office/powerpoint/2010/main" val="33402231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457200" rtl="0" eaLnBrk="1" fontAlgn="auto" latinLnBrk="0" hangingPunct="1">
              <a:lnSpc>
                <a:spcPct val="100000"/>
              </a:lnSpc>
              <a:spcBef>
                <a:spcPts val="0"/>
              </a:spcBef>
              <a:spcAft>
                <a:spcPts val="0"/>
              </a:spcAft>
              <a:buClrTx/>
              <a:buSzTx/>
              <a:buFont typeface="Arial" pitchFamily="34" charset="0"/>
              <a:buChar char="•"/>
              <a:tabLst/>
              <a:defRPr/>
            </a:pPr>
            <a:r>
              <a:rPr lang="es-ES" noProof="0" dirty="0" smtClean="0"/>
              <a:t>Qué</a:t>
            </a:r>
            <a:r>
              <a:rPr lang="es-ES" baseline="0" noProof="0" dirty="0" smtClean="0"/>
              <a:t> tanto la escuela puede demostrar que invita a los padres, es un indicador importante de la inclusión de los padres </a:t>
            </a:r>
          </a:p>
          <a:p>
            <a:pPr marL="171450" marR="0" indent="-171450" algn="l" defTabSz="457200" rtl="0" eaLnBrk="1" fontAlgn="auto" latinLnBrk="0" hangingPunct="1">
              <a:lnSpc>
                <a:spcPct val="100000"/>
              </a:lnSpc>
              <a:spcBef>
                <a:spcPts val="0"/>
              </a:spcBef>
              <a:spcAft>
                <a:spcPts val="0"/>
              </a:spcAft>
              <a:buClrTx/>
              <a:buSzTx/>
              <a:buFont typeface="Arial" pitchFamily="34" charset="0"/>
              <a:buChar char="•"/>
              <a:tabLst/>
              <a:defRPr/>
            </a:pPr>
            <a:r>
              <a:rPr lang="es-ES" baseline="0" noProof="0" dirty="0" smtClean="0"/>
              <a:t>Un ambiente acogedor es parte esencial para crear fuertes relaciones con las familias de niños con discapacidades o en comunidades con culturas e idiomas diversos y factores económicos.</a:t>
            </a:r>
          </a:p>
          <a:p>
            <a:pPr marL="171450" marR="0" indent="-171450" algn="l" defTabSz="457200" rtl="0" eaLnBrk="1" fontAlgn="auto" latinLnBrk="0" hangingPunct="1">
              <a:lnSpc>
                <a:spcPct val="100000"/>
              </a:lnSpc>
              <a:spcBef>
                <a:spcPts val="0"/>
              </a:spcBef>
              <a:spcAft>
                <a:spcPts val="0"/>
              </a:spcAft>
              <a:buClrTx/>
              <a:buSzTx/>
              <a:buFont typeface="Arial" pitchFamily="34" charset="0"/>
              <a:buChar char="•"/>
              <a:tabLst/>
              <a:defRPr/>
            </a:pPr>
            <a:r>
              <a:rPr lang="es-ES" baseline="0" noProof="0" dirty="0" smtClean="0"/>
              <a:t>Es igual de importante en todos los niveles escolares—primaria, secundaria y preparatoria. </a:t>
            </a:r>
          </a:p>
          <a:p>
            <a:pPr marL="171450" marR="0" indent="-171450" algn="l" defTabSz="457200" rtl="0" eaLnBrk="1" fontAlgn="auto" latinLnBrk="0" hangingPunct="1">
              <a:lnSpc>
                <a:spcPct val="100000"/>
              </a:lnSpc>
              <a:spcBef>
                <a:spcPts val="0"/>
              </a:spcBef>
              <a:spcAft>
                <a:spcPts val="0"/>
              </a:spcAft>
              <a:buClrTx/>
              <a:buSzTx/>
              <a:buFont typeface="Arial" pitchFamily="34" charset="0"/>
              <a:buChar char="•"/>
              <a:tabLst/>
              <a:defRPr/>
            </a:pPr>
            <a:endParaRPr lang="es-ES" baseline="0" noProof="0" dirty="0" smtClean="0"/>
          </a:p>
          <a:p>
            <a:pPr marL="0" marR="0" indent="0" algn="l" defTabSz="457200" rtl="0" eaLnBrk="1" fontAlgn="auto" latinLnBrk="0" hangingPunct="1">
              <a:lnSpc>
                <a:spcPct val="100000"/>
              </a:lnSpc>
              <a:spcBef>
                <a:spcPts val="0"/>
              </a:spcBef>
              <a:spcAft>
                <a:spcPts val="0"/>
              </a:spcAft>
              <a:buClrTx/>
              <a:buSzTx/>
              <a:buFont typeface="Arial" pitchFamily="34" charset="0"/>
              <a:buNone/>
              <a:tabLst/>
              <a:defRPr/>
            </a:pPr>
            <a:r>
              <a:rPr lang="es-ES" baseline="0" noProof="0" dirty="0" smtClean="0"/>
              <a:t>Fuente: </a:t>
            </a:r>
            <a:r>
              <a:rPr lang="es-ES" i="1" baseline="0" noProof="0" dirty="0" err="1" smtClean="0"/>
              <a:t>Beyond</a:t>
            </a:r>
            <a:r>
              <a:rPr lang="es-ES" i="1" baseline="0" noProof="0" dirty="0" smtClean="0"/>
              <a:t> </a:t>
            </a:r>
            <a:r>
              <a:rPr lang="es-ES" i="1" baseline="0" noProof="0" dirty="0" err="1" smtClean="0"/>
              <a:t>the</a:t>
            </a:r>
            <a:r>
              <a:rPr lang="es-ES" i="1" baseline="0" noProof="0" dirty="0" smtClean="0"/>
              <a:t> </a:t>
            </a:r>
            <a:r>
              <a:rPr lang="es-ES" i="1" baseline="0" noProof="0" dirty="0" err="1" smtClean="0"/>
              <a:t>Bake</a:t>
            </a:r>
            <a:r>
              <a:rPr lang="es-ES" i="1" baseline="0" noProof="0" dirty="0" smtClean="0"/>
              <a:t> Sale </a:t>
            </a:r>
            <a:r>
              <a:rPr lang="es-ES" baseline="0" noProof="0" dirty="0" smtClean="0"/>
              <a:t>escrito por </a:t>
            </a:r>
            <a:r>
              <a:rPr lang="es-ES" baseline="0" noProof="0" dirty="0" err="1" smtClean="0"/>
              <a:t>Anne</a:t>
            </a:r>
            <a:r>
              <a:rPr lang="es-ES" baseline="0" noProof="0" dirty="0" smtClean="0"/>
              <a:t> Henderson, Karen </a:t>
            </a:r>
            <a:r>
              <a:rPr lang="es-ES" baseline="0" noProof="0" dirty="0" err="1" smtClean="0"/>
              <a:t>Mapp</a:t>
            </a:r>
            <a:r>
              <a:rPr lang="es-ES" baseline="0" noProof="0" dirty="0" smtClean="0"/>
              <a:t>, Vivian Johnson y Don Davies</a:t>
            </a:r>
          </a:p>
          <a:p>
            <a:pPr marL="0" marR="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US" dirty="0" smtClean="0"/>
          </a:p>
          <a:p>
            <a:pPr marL="171450" marR="0" indent="-171450" algn="l" defTabSz="457200" rtl="0" eaLnBrk="1" fontAlgn="auto" latinLnBrk="0" hangingPunct="1">
              <a:lnSpc>
                <a:spcPct val="100000"/>
              </a:lnSpc>
              <a:spcBef>
                <a:spcPts val="0"/>
              </a:spcBef>
              <a:spcAft>
                <a:spcPts val="0"/>
              </a:spcAft>
              <a:buClrTx/>
              <a:buSzTx/>
              <a:buFont typeface="Arial" pitchFamily="34" charset="0"/>
              <a:buChar char="•"/>
              <a:tabLst/>
              <a:defRPr/>
            </a:pPr>
            <a:r>
              <a:rPr lang="en-US" dirty="0" smtClean="0"/>
              <a:t>School </a:t>
            </a:r>
            <a:r>
              <a:rPr lang="en-US" dirty="0" smtClean="0"/>
              <a:t>invitingness an important predictor of parent involvement</a:t>
            </a:r>
          </a:p>
          <a:p>
            <a:pPr marL="171450" indent="-171450">
              <a:buFont typeface="Arial" pitchFamily="34" charset="0"/>
              <a:buChar char="•"/>
            </a:pPr>
            <a:r>
              <a:rPr lang="en-US" dirty="0" smtClean="0"/>
              <a:t>An inviting</a:t>
            </a:r>
            <a:r>
              <a:rPr lang="en-US" baseline="0" dirty="0" smtClean="0"/>
              <a:t> environment is especially important to making stronger connections with families of children with disabilities or in communities with diverse culture, language, and economic factors. </a:t>
            </a:r>
          </a:p>
          <a:p>
            <a:pPr marL="171450" indent="-171450">
              <a:buFont typeface="Arial" pitchFamily="34" charset="0"/>
              <a:buChar char="•"/>
            </a:pPr>
            <a:r>
              <a:rPr lang="en-US" baseline="0" dirty="0" smtClean="0"/>
              <a:t>It is equally important at all school levels – elementary, middle, and high school.</a:t>
            </a:r>
          </a:p>
          <a:p>
            <a:pPr marL="171450" indent="-171450">
              <a:buFont typeface="Arial" pitchFamily="34" charset="0"/>
              <a:buChar char="•"/>
            </a:pPr>
            <a:endParaRPr lang="en-US" baseline="0" dirty="0" smtClean="0"/>
          </a:p>
          <a:p>
            <a:pPr marL="0" indent="0">
              <a:buFont typeface="Arial" pitchFamily="34" charset="0"/>
              <a:buNone/>
            </a:pPr>
            <a:r>
              <a:rPr lang="en-US" baseline="0" dirty="0" smtClean="0"/>
              <a:t>Source: </a:t>
            </a:r>
            <a:r>
              <a:rPr lang="en-US" i="1" baseline="0" dirty="0" smtClean="0"/>
              <a:t>Beyond the Bake Sale </a:t>
            </a:r>
            <a:r>
              <a:rPr lang="en-US" baseline="0" dirty="0" smtClean="0"/>
              <a:t>by Anne Henderson, Karen </a:t>
            </a:r>
            <a:r>
              <a:rPr lang="en-US" baseline="0" dirty="0" err="1" smtClean="0"/>
              <a:t>Mapp</a:t>
            </a:r>
            <a:r>
              <a:rPr lang="en-US" baseline="0" dirty="0" smtClean="0"/>
              <a:t>, Vivian Johnson, and Don Davies</a:t>
            </a:r>
            <a:endParaRPr lang="en-US" dirty="0"/>
          </a:p>
        </p:txBody>
      </p:sp>
      <p:sp>
        <p:nvSpPr>
          <p:cNvPr id="4" name="Slide Number Placeholder 3"/>
          <p:cNvSpPr>
            <a:spLocks noGrp="1"/>
          </p:cNvSpPr>
          <p:nvPr>
            <p:ph type="sldNum" sz="quarter" idx="10"/>
          </p:nvPr>
        </p:nvSpPr>
        <p:spPr/>
        <p:txBody>
          <a:bodyPr/>
          <a:lstStyle/>
          <a:p>
            <a:fld id="{395B798E-BD02-F64A-B42B-DDF49FEA5CE5}" type="slidenum">
              <a:rPr lang="en-US" smtClean="0"/>
              <a:t>3</a:t>
            </a:fld>
            <a:endParaRPr lang="en-US"/>
          </a:p>
        </p:txBody>
      </p:sp>
    </p:spTree>
    <p:extLst>
      <p:ext uri="{BB962C8B-B14F-4D97-AF65-F5344CB8AC3E}">
        <p14:creationId xmlns:p14="http://schemas.microsoft.com/office/powerpoint/2010/main" val="22902623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nSpc>
                <a:spcPct val="200000"/>
              </a:lnSpc>
              <a:buFont typeface="Arial" pitchFamily="34" charset="0"/>
              <a:buChar char="•"/>
            </a:pPr>
            <a:r>
              <a:rPr lang="es-ES" noProof="0" dirty="0" smtClean="0"/>
              <a:t>Estado de los alrededores- tanto el exterior</a:t>
            </a:r>
            <a:r>
              <a:rPr lang="es-ES" baseline="0" noProof="0" dirty="0" smtClean="0"/>
              <a:t> como el interior de la escuela. Alrededores claves incluyen áreas de estacionamiento, rótulos, entradas, oficinas y pasillos.</a:t>
            </a:r>
          </a:p>
          <a:p>
            <a:pPr marL="0" indent="0">
              <a:lnSpc>
                <a:spcPct val="200000"/>
              </a:lnSpc>
              <a:buFont typeface="Arial" pitchFamily="34" charset="0"/>
              <a:buNone/>
            </a:pPr>
            <a:endParaRPr lang="es-ES" baseline="0" noProof="0" dirty="0" smtClean="0"/>
          </a:p>
          <a:p>
            <a:pPr marL="171450" indent="-171450">
              <a:buFont typeface="Arial" pitchFamily="34" charset="0"/>
              <a:buChar char="•"/>
            </a:pPr>
            <a:r>
              <a:rPr lang="es-ES" baseline="0" noProof="0" dirty="0" smtClean="0"/>
              <a:t>Personal escolar que dé la bienvenida- disposición y comportamiento del personal. Componentes claves incluyen cortesía durante conversaciones por teléfono y interacciones entre el personal, los estudiantes y los padres. </a:t>
            </a:r>
          </a:p>
          <a:p>
            <a:pPr marL="0" indent="0">
              <a:buFont typeface="Arial" pitchFamily="34" charset="0"/>
              <a:buNone/>
            </a:pPr>
            <a:endParaRPr lang="es-ES" baseline="0" noProof="0" dirty="0" smtClean="0"/>
          </a:p>
          <a:p>
            <a:pPr marL="171450" indent="-171450">
              <a:buFont typeface="Arial" pitchFamily="34" charset="0"/>
              <a:buChar char="•"/>
            </a:pPr>
            <a:r>
              <a:rPr lang="es-ES" baseline="0" noProof="0" dirty="0" smtClean="0"/>
              <a:t>Comunicación- es clave que las escuelas provean información. Componentes claves incluyen llamadas por teléfono, boletines, formularios, pizarras informativas y el sitios de Internet de la escuela. </a:t>
            </a:r>
          </a:p>
          <a:p>
            <a:pPr marL="0" indent="0">
              <a:buFont typeface="Arial" pitchFamily="34" charset="0"/>
              <a:buNone/>
            </a:pPr>
            <a:endParaRPr lang="es-ES" baseline="0" noProof="0" dirty="0" smtClean="0"/>
          </a:p>
          <a:p>
            <a:pPr marL="171450" indent="-171450">
              <a:buFont typeface="Arial" pitchFamily="34" charset="0"/>
              <a:buChar char="•"/>
            </a:pPr>
            <a:r>
              <a:rPr lang="es-ES" baseline="0" noProof="0" dirty="0" smtClean="0"/>
              <a:t>Prácticas comunes por toda la escuela- estas pueden mejorar o deteriorar el ambiente acogedor. Esto es algo difícil de observar. Ejemplos de la prácticas en pie incluyen tarjetas postales como recordatorios de la noche de regreso a clases, llamadas telefónicas, visitas al hogar, días de campo (</a:t>
            </a:r>
            <a:r>
              <a:rPr lang="es-ES" i="1" baseline="0" noProof="0" dirty="0" smtClean="0"/>
              <a:t>picnics</a:t>
            </a:r>
            <a:r>
              <a:rPr lang="es-ES" baseline="0" noProof="0" dirty="0" smtClean="0"/>
              <a:t>), etc. </a:t>
            </a:r>
          </a:p>
          <a:p>
            <a:pPr marL="0" indent="0">
              <a:buFont typeface="Arial" pitchFamily="34" charset="0"/>
              <a:buNone/>
            </a:pPr>
            <a:endParaRPr lang="es-ES" baseline="0" noProof="0" dirty="0" smtClean="0"/>
          </a:p>
          <a:p>
            <a:pPr marL="0" marR="0" indent="0" algn="l" defTabSz="457200" rtl="0" eaLnBrk="1" fontAlgn="auto" latinLnBrk="0" hangingPunct="1">
              <a:lnSpc>
                <a:spcPct val="100000"/>
              </a:lnSpc>
              <a:spcBef>
                <a:spcPts val="0"/>
              </a:spcBef>
              <a:spcAft>
                <a:spcPts val="0"/>
              </a:spcAft>
              <a:buClrTx/>
              <a:buSzTx/>
              <a:buFont typeface="Arial" pitchFamily="34" charset="0"/>
              <a:buNone/>
              <a:tabLst/>
              <a:defRPr/>
            </a:pPr>
            <a:r>
              <a:rPr lang="es-ES" baseline="0" noProof="0" dirty="0" smtClean="0"/>
              <a:t>Fuente: </a:t>
            </a:r>
            <a:r>
              <a:rPr lang="es-ES" i="1" baseline="0" noProof="0" dirty="0" err="1" smtClean="0"/>
              <a:t>How</a:t>
            </a:r>
            <a:r>
              <a:rPr lang="es-ES" i="1" baseline="0" noProof="0" dirty="0" smtClean="0"/>
              <a:t> </a:t>
            </a:r>
            <a:r>
              <a:rPr lang="es-ES" i="1" baseline="0" noProof="0" dirty="0" err="1" smtClean="0"/>
              <a:t>Welcoming</a:t>
            </a:r>
            <a:r>
              <a:rPr lang="es-ES" i="1" baseline="0" noProof="0" dirty="0" smtClean="0"/>
              <a:t> </a:t>
            </a:r>
            <a:r>
              <a:rPr lang="es-ES" i="1" baseline="0" noProof="0" dirty="0" err="1" smtClean="0"/>
              <a:t>is</a:t>
            </a:r>
            <a:r>
              <a:rPr lang="es-ES" i="1" baseline="0" noProof="0" dirty="0" smtClean="0"/>
              <a:t> </a:t>
            </a:r>
            <a:r>
              <a:rPr lang="es-ES" i="1" baseline="0" noProof="0" dirty="0" err="1" smtClean="0"/>
              <a:t>Your</a:t>
            </a:r>
            <a:r>
              <a:rPr lang="es-ES" i="1" baseline="0" noProof="0" dirty="0" smtClean="0"/>
              <a:t> </a:t>
            </a:r>
            <a:r>
              <a:rPr lang="es-ES" i="1" baseline="0" noProof="0" dirty="0" err="1" smtClean="0"/>
              <a:t>School</a:t>
            </a:r>
            <a:r>
              <a:rPr lang="es-ES" i="1" baseline="0" noProof="0" dirty="0" smtClean="0"/>
              <a:t>? </a:t>
            </a:r>
            <a:r>
              <a:rPr lang="es-ES" i="0" baseline="0" noProof="0" dirty="0" smtClean="0"/>
              <a:t> de Connecticut </a:t>
            </a:r>
            <a:r>
              <a:rPr lang="es-ES" i="0" baseline="0" noProof="0" dirty="0" err="1" smtClean="0"/>
              <a:t>Welcoming</a:t>
            </a:r>
            <a:r>
              <a:rPr lang="es-ES" i="0" baseline="0" noProof="0" dirty="0" smtClean="0"/>
              <a:t> </a:t>
            </a:r>
            <a:r>
              <a:rPr lang="es-ES" i="0" baseline="0" noProof="0" dirty="0" err="1" smtClean="0"/>
              <a:t>Schools</a:t>
            </a:r>
            <a:r>
              <a:rPr lang="es-ES" i="0" baseline="0" noProof="0" dirty="0" smtClean="0"/>
              <a:t> </a:t>
            </a:r>
            <a:r>
              <a:rPr lang="es-ES" i="0" baseline="0" noProof="0" dirty="0" err="1" smtClean="0"/>
              <a:t>Initiative</a:t>
            </a:r>
            <a:r>
              <a:rPr lang="es-ES" i="0" baseline="0" noProof="0" dirty="0" smtClean="0"/>
              <a:t> </a:t>
            </a:r>
            <a:endParaRPr lang="es-ES" noProof="0" dirty="0" smtClean="0"/>
          </a:p>
          <a:p>
            <a:pPr marL="0" indent="0">
              <a:buFont typeface="Arial" pitchFamily="34" charset="0"/>
              <a:buNone/>
            </a:pPr>
            <a:endParaRPr lang="en-US" dirty="0" smtClean="0"/>
          </a:p>
          <a:p>
            <a:pPr marL="171450" indent="-171450">
              <a:buFont typeface="Arial" pitchFamily="34" charset="0"/>
              <a:buChar char="•"/>
            </a:pPr>
            <a:r>
              <a:rPr lang="en-US" dirty="0" smtClean="0"/>
              <a:t>Physical </a:t>
            </a:r>
            <a:r>
              <a:rPr lang="en-US" dirty="0" smtClean="0"/>
              <a:t>environment – both</a:t>
            </a:r>
            <a:r>
              <a:rPr lang="en-US" baseline="0" dirty="0" smtClean="0"/>
              <a:t> inside and outside the school. Key areas include parking areas, signage, entrances, offices, and hallways.</a:t>
            </a:r>
          </a:p>
          <a:p>
            <a:pPr marL="171450" indent="-171450">
              <a:buFont typeface="Arial" pitchFamily="34" charset="0"/>
              <a:buChar char="•"/>
            </a:pPr>
            <a:endParaRPr lang="en-US" baseline="0" dirty="0" smtClean="0"/>
          </a:p>
          <a:p>
            <a:pPr marL="171450" indent="-171450">
              <a:buFont typeface="Arial" pitchFamily="34" charset="0"/>
              <a:buChar char="•"/>
            </a:pPr>
            <a:r>
              <a:rPr lang="en-US" baseline="0" dirty="0" smtClean="0"/>
              <a:t>Welcoming school staff – attitudes and behaviors of staff. Key components include phone etiquette and interactions between staff, students, and parents</a:t>
            </a:r>
          </a:p>
          <a:p>
            <a:pPr marL="171450" indent="-171450">
              <a:buFont typeface="Arial" pitchFamily="34" charset="0"/>
              <a:buChar char="•"/>
            </a:pPr>
            <a:endParaRPr lang="en-US" baseline="0" dirty="0" smtClean="0"/>
          </a:p>
          <a:p>
            <a:pPr marL="171450" indent="-171450">
              <a:buFont typeface="Arial" pitchFamily="34" charset="0"/>
              <a:buChar char="•"/>
            </a:pPr>
            <a:r>
              <a:rPr lang="en-US" baseline="0" dirty="0" smtClean="0"/>
              <a:t>Communication – key for schools to provide information. Key components include phone calls, newsletters, forms, bulletin boards, and the school’s website</a:t>
            </a:r>
          </a:p>
          <a:p>
            <a:pPr marL="171450" indent="-171450">
              <a:buFont typeface="Arial" pitchFamily="34" charset="0"/>
              <a:buChar char="•"/>
            </a:pPr>
            <a:endParaRPr lang="en-US" baseline="0" dirty="0" smtClean="0"/>
          </a:p>
          <a:p>
            <a:pPr marL="171450" indent="-171450">
              <a:buFont typeface="Arial" pitchFamily="34" charset="0"/>
              <a:buChar char="•"/>
            </a:pPr>
            <a:r>
              <a:rPr lang="en-US" baseline="0" dirty="0" smtClean="0"/>
              <a:t>School-wide practices – can enhance or undermine a welcoming environment. This is difficult to observe. Examples of practices include back to school postcards or phone calls, home visits, picnics, etc.</a:t>
            </a:r>
          </a:p>
          <a:p>
            <a:pPr marL="171450" indent="-171450">
              <a:buFont typeface="Arial" pitchFamily="34" charset="0"/>
              <a:buChar char="•"/>
            </a:pPr>
            <a:endParaRPr lang="en-US" baseline="0" dirty="0" smtClean="0"/>
          </a:p>
          <a:p>
            <a:pPr marL="0" indent="0">
              <a:buFont typeface="Arial" pitchFamily="34" charset="0"/>
              <a:buNone/>
            </a:pPr>
            <a:r>
              <a:rPr lang="en-US" baseline="0" dirty="0" smtClean="0"/>
              <a:t>Source: </a:t>
            </a:r>
            <a:r>
              <a:rPr lang="en-US" i="1" baseline="0" dirty="0" smtClean="0"/>
              <a:t>How Welcoming is Your School? </a:t>
            </a:r>
            <a:r>
              <a:rPr lang="en-US" i="0" baseline="0" dirty="0" smtClean="0"/>
              <a:t> from the Connecticut Welcoming Schools Initiative </a:t>
            </a:r>
            <a:endParaRPr lang="en-US" dirty="0"/>
          </a:p>
        </p:txBody>
      </p:sp>
      <p:sp>
        <p:nvSpPr>
          <p:cNvPr id="4" name="Slide Number Placeholder 3"/>
          <p:cNvSpPr>
            <a:spLocks noGrp="1"/>
          </p:cNvSpPr>
          <p:nvPr>
            <p:ph type="sldNum" sz="quarter" idx="10"/>
          </p:nvPr>
        </p:nvSpPr>
        <p:spPr/>
        <p:txBody>
          <a:bodyPr/>
          <a:lstStyle/>
          <a:p>
            <a:fld id="{395B798E-BD02-F64A-B42B-DDF49FEA5CE5}" type="slidenum">
              <a:rPr lang="en-US" smtClean="0"/>
              <a:t>4</a:t>
            </a:fld>
            <a:endParaRPr lang="en-US"/>
          </a:p>
        </p:txBody>
      </p:sp>
    </p:spTree>
    <p:extLst>
      <p:ext uri="{BB962C8B-B14F-4D97-AF65-F5344CB8AC3E}">
        <p14:creationId xmlns:p14="http://schemas.microsoft.com/office/powerpoint/2010/main" val="20085051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5B798E-BD02-F64A-B42B-DDF49FEA5CE5}" type="slidenum">
              <a:rPr lang="en-US" smtClean="0"/>
              <a:t>5</a:t>
            </a:fld>
            <a:endParaRPr lang="en-US"/>
          </a:p>
        </p:txBody>
      </p:sp>
    </p:spTree>
    <p:extLst>
      <p:ext uri="{BB962C8B-B14F-4D97-AF65-F5344CB8AC3E}">
        <p14:creationId xmlns:p14="http://schemas.microsoft.com/office/powerpoint/2010/main" val="41559574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noProof="0" dirty="0" smtClean="0"/>
              <a:t>Se</a:t>
            </a:r>
            <a:r>
              <a:rPr lang="es-ES" baseline="0" noProof="0" dirty="0" smtClean="0"/>
              <a:t> recomienda que el recorrido se efectúe al inicio de cada semestre o más a menudo si es necesario. Esto le permite a la escuela tiempo para implementar el plan antes de hacer otro recorrido. El proceso continuo asegura que el ambiente de la escuela se evalúe y mejore de manera regular. </a:t>
            </a:r>
          </a:p>
          <a:p>
            <a:endParaRPr lang="es-ES" baseline="0" noProof="0" dirty="0" smtClean="0"/>
          </a:p>
          <a:p>
            <a:r>
              <a:rPr lang="es-ES" baseline="0" noProof="0" dirty="0" smtClean="0"/>
              <a:t>El mismo equipo o un nuevo equipo puede hacer el recorrido cada vez. </a:t>
            </a:r>
          </a:p>
          <a:p>
            <a:endParaRPr lang="en-US" dirty="0" smtClean="0"/>
          </a:p>
          <a:p>
            <a:r>
              <a:rPr lang="en-US" dirty="0" smtClean="0"/>
              <a:t>It </a:t>
            </a:r>
            <a:r>
              <a:rPr lang="en-US" dirty="0" smtClean="0"/>
              <a:t>is</a:t>
            </a:r>
            <a:r>
              <a:rPr lang="en-US" baseline="0" dirty="0" smtClean="0"/>
              <a:t> recommended that the walkthrough be completed at the beginning of each semester, or more often as needed. This allows the school time to implement the plan before another walkthrough. The ongoing process ensures that the school’s environment is being assessed and enhanced regularly. </a:t>
            </a:r>
          </a:p>
          <a:p>
            <a:endParaRPr lang="en-US" baseline="0" dirty="0" smtClean="0"/>
          </a:p>
          <a:p>
            <a:r>
              <a:rPr lang="en-US" baseline="0" dirty="0" smtClean="0"/>
              <a:t>The same team or a new team can do the walkthrough each time. </a:t>
            </a:r>
          </a:p>
        </p:txBody>
      </p:sp>
      <p:sp>
        <p:nvSpPr>
          <p:cNvPr id="4" name="Slide Number Placeholder 3"/>
          <p:cNvSpPr>
            <a:spLocks noGrp="1"/>
          </p:cNvSpPr>
          <p:nvPr>
            <p:ph type="sldNum" sz="quarter" idx="10"/>
          </p:nvPr>
        </p:nvSpPr>
        <p:spPr/>
        <p:txBody>
          <a:bodyPr/>
          <a:lstStyle/>
          <a:p>
            <a:fld id="{395B798E-BD02-F64A-B42B-DDF49FEA5CE5}" type="slidenum">
              <a:rPr lang="en-US" smtClean="0"/>
              <a:t>6</a:t>
            </a:fld>
            <a:endParaRPr lang="en-US"/>
          </a:p>
        </p:txBody>
      </p:sp>
    </p:spTree>
    <p:extLst>
      <p:ext uri="{BB962C8B-B14F-4D97-AF65-F5344CB8AC3E}">
        <p14:creationId xmlns:p14="http://schemas.microsoft.com/office/powerpoint/2010/main" val="18815542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r>
              <a:rPr lang="en-US" smtClean="0"/>
              <a:t>June 2013</a:t>
            </a:r>
            <a:endParaRPr lang="en-US"/>
          </a:p>
        </p:txBody>
      </p:sp>
      <p:sp>
        <p:nvSpPr>
          <p:cNvPr id="5" name="Footer Placeholder 4"/>
          <p:cNvSpPr>
            <a:spLocks noGrp="1"/>
          </p:cNvSpPr>
          <p:nvPr>
            <p:ph type="ftr" sz="quarter" idx="11"/>
          </p:nvPr>
        </p:nvSpPr>
        <p:spPr/>
        <p:txBody>
          <a:bodyPr/>
          <a:lstStyle/>
          <a:p>
            <a:r>
              <a:rPr lang="en-US" smtClean="0"/>
              <a:t>June 2013</a:t>
            </a:r>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June 2013</a:t>
            </a:r>
            <a:endParaRPr lang="en-US"/>
          </a:p>
        </p:txBody>
      </p:sp>
      <p:sp>
        <p:nvSpPr>
          <p:cNvPr id="5" name="Footer Placeholder 4"/>
          <p:cNvSpPr>
            <a:spLocks noGrp="1"/>
          </p:cNvSpPr>
          <p:nvPr>
            <p:ph type="ftr" sz="quarter" idx="11"/>
          </p:nvPr>
        </p:nvSpPr>
        <p:spPr/>
        <p:txBody>
          <a:bodyPr/>
          <a:lstStyle/>
          <a:p>
            <a:r>
              <a:rPr lang="en-US" smtClean="0"/>
              <a:t>June 2013</a:t>
            </a:r>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r>
              <a:rPr lang="en-US" smtClean="0"/>
              <a:t>June 2013</a:t>
            </a:r>
            <a:endParaRPr lang="en-US"/>
          </a:p>
        </p:txBody>
      </p:sp>
      <p:sp>
        <p:nvSpPr>
          <p:cNvPr id="5" name="Footer Placeholder 4"/>
          <p:cNvSpPr>
            <a:spLocks noGrp="1"/>
          </p:cNvSpPr>
          <p:nvPr>
            <p:ph type="ftr" sz="quarter" idx="11"/>
          </p:nvPr>
        </p:nvSpPr>
        <p:spPr/>
        <p:txBody>
          <a:bodyPr/>
          <a:lstStyle/>
          <a:p>
            <a:r>
              <a:rPr lang="en-US" smtClean="0"/>
              <a:t>June 2013</a:t>
            </a:r>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June 2013</a:t>
            </a:r>
            <a:endParaRPr lang="en-US"/>
          </a:p>
        </p:txBody>
      </p:sp>
      <p:sp>
        <p:nvSpPr>
          <p:cNvPr id="5" name="Footer Placeholder 4"/>
          <p:cNvSpPr>
            <a:spLocks noGrp="1"/>
          </p:cNvSpPr>
          <p:nvPr>
            <p:ph type="ftr" sz="quarter" idx="11"/>
          </p:nvPr>
        </p:nvSpPr>
        <p:spPr/>
        <p:txBody>
          <a:bodyPr/>
          <a:lstStyle/>
          <a:p>
            <a:r>
              <a:rPr lang="en-US" smtClean="0"/>
              <a:t>June 2013</a:t>
            </a:r>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June 2013</a:t>
            </a:r>
            <a:endParaRPr lang="en-US"/>
          </a:p>
        </p:txBody>
      </p:sp>
      <p:sp>
        <p:nvSpPr>
          <p:cNvPr id="5" name="Footer Placeholder 4"/>
          <p:cNvSpPr>
            <a:spLocks noGrp="1"/>
          </p:cNvSpPr>
          <p:nvPr>
            <p:ph type="ftr" sz="quarter" idx="11"/>
          </p:nvPr>
        </p:nvSpPr>
        <p:spPr/>
        <p:txBody>
          <a:bodyPr/>
          <a:lstStyle/>
          <a:p>
            <a:r>
              <a:rPr lang="en-US" smtClean="0"/>
              <a:t>June 2013</a:t>
            </a:r>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r>
              <a:rPr lang="en-US" smtClean="0"/>
              <a:t>June 2013</a:t>
            </a:r>
            <a:endParaRPr lang="en-US"/>
          </a:p>
        </p:txBody>
      </p:sp>
      <p:sp>
        <p:nvSpPr>
          <p:cNvPr id="6" name="Footer Placeholder 5"/>
          <p:cNvSpPr>
            <a:spLocks noGrp="1"/>
          </p:cNvSpPr>
          <p:nvPr>
            <p:ph type="ftr" sz="quarter" idx="11"/>
          </p:nvPr>
        </p:nvSpPr>
        <p:spPr/>
        <p:txBody>
          <a:bodyPr/>
          <a:lstStyle/>
          <a:p>
            <a:r>
              <a:rPr lang="en-US" smtClean="0"/>
              <a:t>June 2013</a:t>
            </a:r>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r>
              <a:rPr lang="en-US" smtClean="0"/>
              <a:t>June 2013</a:t>
            </a:r>
            <a:endParaRPr lang="en-US"/>
          </a:p>
        </p:txBody>
      </p:sp>
      <p:sp>
        <p:nvSpPr>
          <p:cNvPr id="8" name="Footer Placeholder 7"/>
          <p:cNvSpPr>
            <a:spLocks noGrp="1"/>
          </p:cNvSpPr>
          <p:nvPr>
            <p:ph type="ftr" sz="quarter" idx="11"/>
          </p:nvPr>
        </p:nvSpPr>
        <p:spPr/>
        <p:txBody>
          <a:bodyPr/>
          <a:lstStyle/>
          <a:p>
            <a:r>
              <a:rPr lang="en-US" smtClean="0"/>
              <a:t>June 2013</a:t>
            </a:r>
            <a:endParaRPr lang="en-US"/>
          </a:p>
        </p:txBody>
      </p:sp>
      <p:sp>
        <p:nvSpPr>
          <p:cNvPr id="9" name="Slide Number Placeholder 8"/>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June 2013</a:t>
            </a:r>
            <a:endParaRPr lang="en-US"/>
          </a:p>
        </p:txBody>
      </p:sp>
      <p:sp>
        <p:nvSpPr>
          <p:cNvPr id="4" name="Footer Placeholder 3"/>
          <p:cNvSpPr>
            <a:spLocks noGrp="1"/>
          </p:cNvSpPr>
          <p:nvPr>
            <p:ph type="ftr" sz="quarter" idx="11"/>
          </p:nvPr>
        </p:nvSpPr>
        <p:spPr/>
        <p:txBody>
          <a:bodyPr/>
          <a:lstStyle/>
          <a:p>
            <a:r>
              <a:rPr lang="en-US" smtClean="0"/>
              <a:t>June 2013</a:t>
            </a:r>
            <a:endParaRPr lang="en-US"/>
          </a:p>
        </p:txBody>
      </p:sp>
      <p:sp>
        <p:nvSpPr>
          <p:cNvPr id="5" name="Slide Number Placeholder 4"/>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r>
              <a:rPr lang="en-US" smtClean="0"/>
              <a:t>June 2013</a:t>
            </a:r>
            <a:endParaRPr lang="en-US"/>
          </a:p>
        </p:txBody>
      </p:sp>
      <p:sp>
        <p:nvSpPr>
          <p:cNvPr id="3" name="Footer Placeholder 2"/>
          <p:cNvSpPr>
            <a:spLocks noGrp="1"/>
          </p:cNvSpPr>
          <p:nvPr>
            <p:ph type="ftr" sz="quarter" idx="11"/>
          </p:nvPr>
        </p:nvSpPr>
        <p:spPr/>
        <p:txBody>
          <a:bodyPr/>
          <a:lstStyle/>
          <a:p>
            <a:r>
              <a:rPr lang="en-US" smtClean="0"/>
              <a:t>June 2013</a:t>
            </a:r>
            <a:endParaRPr lang="en-US"/>
          </a:p>
        </p:txBody>
      </p:sp>
      <p:sp>
        <p:nvSpPr>
          <p:cNvPr id="4" name="Slide Number Placeholder 3"/>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r>
              <a:rPr lang="en-US" smtClean="0"/>
              <a:t>June 2013</a:t>
            </a:r>
            <a:endParaRPr lang="en-US"/>
          </a:p>
        </p:txBody>
      </p:sp>
      <p:sp>
        <p:nvSpPr>
          <p:cNvPr id="6" name="Footer Placeholder 5"/>
          <p:cNvSpPr>
            <a:spLocks noGrp="1"/>
          </p:cNvSpPr>
          <p:nvPr>
            <p:ph type="ftr" sz="quarter" idx="11"/>
          </p:nvPr>
        </p:nvSpPr>
        <p:spPr/>
        <p:txBody>
          <a:bodyPr/>
          <a:lstStyle/>
          <a:p>
            <a:r>
              <a:rPr lang="en-US" smtClean="0"/>
              <a:t>June 2013</a:t>
            </a:r>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June 2013</a:t>
            </a:r>
            <a:endParaRPr lang="en-US"/>
          </a:p>
        </p:txBody>
      </p:sp>
      <p:sp>
        <p:nvSpPr>
          <p:cNvPr id="6" name="Footer Placeholder 5"/>
          <p:cNvSpPr>
            <a:spLocks noGrp="1"/>
          </p:cNvSpPr>
          <p:nvPr>
            <p:ph type="ftr" sz="quarter" idx="11"/>
          </p:nvPr>
        </p:nvSpPr>
        <p:spPr/>
        <p:txBody>
          <a:bodyPr/>
          <a:lstStyle/>
          <a:p>
            <a:r>
              <a:rPr lang="en-US" smtClean="0"/>
              <a:t>June 2013</a:t>
            </a:r>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r>
              <a:rPr lang="en-US" smtClean="0"/>
              <a:t>June 2013</a:t>
            </a:r>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r>
              <a:rPr lang="en-US" smtClean="0"/>
              <a:t>June 2013</a:t>
            </a:r>
            <a:endParaRPr lang="en-US"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687D7A59-36E2-48B9-B146-C1E59501F63F}" type="slidenum">
              <a:rPr lang="en-US" smtClean="0"/>
              <a:pPr/>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iming>
    <p:tnLst>
      <p:par>
        <p:cTn id="1" dur="indefinite" restart="never" nodeType="tmRoot"/>
      </p:par>
    </p:tnLst>
  </p:timing>
  <p:hf sldNum="0" hdr="0" ftr="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1942" y="1600199"/>
            <a:ext cx="8728420" cy="2643327"/>
          </a:xfrm>
        </p:spPr>
        <p:txBody>
          <a:bodyPr>
            <a:normAutofit fontScale="90000"/>
          </a:bodyPr>
          <a:lstStyle/>
          <a:p>
            <a:r>
              <a:rPr lang="es-ES" smtClean="0"/>
              <a:t/>
            </a:r>
            <a:br>
              <a:rPr lang="es-ES" smtClean="0"/>
            </a:br>
            <a:r>
              <a:rPr lang="es-ES" smtClean="0"/>
              <a:t>Meta Escolar #1 para la Inclusión de los Padres de Familia:</a:t>
            </a:r>
            <a:br>
              <a:rPr lang="es-ES" smtClean="0"/>
            </a:br>
            <a:r>
              <a:rPr lang="es-ES" smtClean="0"/>
              <a:t>Ambiente Acogedor </a:t>
            </a:r>
            <a:br>
              <a:rPr lang="es-ES" smtClean="0"/>
            </a:br>
            <a:endParaRPr lang="es-ES"/>
          </a:p>
        </p:txBody>
      </p:sp>
      <p:sp>
        <p:nvSpPr>
          <p:cNvPr id="5" name="Subtitle 4"/>
          <p:cNvSpPr>
            <a:spLocks noGrp="1"/>
          </p:cNvSpPr>
          <p:nvPr>
            <p:ph type="subTitle" idx="1"/>
          </p:nvPr>
        </p:nvSpPr>
        <p:spPr>
          <a:xfrm>
            <a:off x="550415" y="3822331"/>
            <a:ext cx="8043169" cy="1473200"/>
          </a:xfrm>
        </p:spPr>
        <p:txBody>
          <a:bodyPr/>
          <a:lstStyle/>
          <a:p>
            <a:r>
              <a:rPr lang="es-ES" b="1" dirty="0" smtClean="0">
                <a:solidFill>
                  <a:schemeClr val="tx2"/>
                </a:solidFill>
              </a:rPr>
              <a:t>Proveer un ambiente acogedor para la familias e invitarlas para que participen como socios iguales en la educación de sus hijos</a:t>
            </a:r>
            <a:endParaRPr lang="en-US" dirty="0">
              <a:solidFill>
                <a:schemeClr val="tx2"/>
              </a:solidFill>
            </a:endParaRPr>
          </a:p>
        </p:txBody>
      </p:sp>
      <p:pic>
        <p:nvPicPr>
          <p:cNvPr id="1026" name="Picture 2" descr="C:\Users\patricia.lomax\Desktop\PCSB\pcsb new logo.pn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2618912" y="491814"/>
            <a:ext cx="4000730" cy="1108385"/>
          </a:xfrm>
          <a:prstGeom prst="rect">
            <a:avLst/>
          </a:prstGeom>
          <a:noFill/>
          <a:extLst>
            <a:ext uri="{909E8E84-426E-40DD-AFC4-6F175D3DCCD1}">
              <a14:hiddenFill xmlns:a14="http://schemas.microsoft.com/office/drawing/2010/main">
                <a:solidFill>
                  <a:srgbClr val="FFFFFF"/>
                </a:solidFill>
              </a14:hiddenFill>
            </a:ext>
          </a:extLst>
        </p:spPr>
      </p:pic>
      <p:sp>
        <p:nvSpPr>
          <p:cNvPr id="3" name="Date Placeholder 2"/>
          <p:cNvSpPr>
            <a:spLocks noGrp="1"/>
          </p:cNvSpPr>
          <p:nvPr>
            <p:ph type="dt" sz="half" idx="10"/>
          </p:nvPr>
        </p:nvSpPr>
        <p:spPr/>
        <p:txBody>
          <a:bodyPr/>
          <a:lstStyle/>
          <a:p>
            <a:r>
              <a:rPr lang="en-US" dirty="0" err="1" smtClean="0"/>
              <a:t>Junio</a:t>
            </a:r>
            <a:r>
              <a:rPr lang="en-US" dirty="0" smtClean="0"/>
              <a:t> 2013</a:t>
            </a:r>
            <a:endParaRPr lang="en-US" dirty="0"/>
          </a:p>
        </p:txBody>
      </p:sp>
    </p:spTree>
    <p:extLst>
      <p:ext uri="{BB962C8B-B14F-4D97-AF65-F5344CB8AC3E}">
        <p14:creationId xmlns:p14="http://schemas.microsoft.com/office/powerpoint/2010/main" val="24076933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s-ES" sz="4300" dirty="0" smtClean="0"/>
              <a:t>Identificar los beneficios y componentes de un ambiente acogedor</a:t>
            </a:r>
          </a:p>
          <a:p>
            <a:r>
              <a:rPr lang="es-ES" sz="4300" dirty="0" smtClean="0"/>
              <a:t>Aprender cómo evaluar un ambiente escolar y elaborar un plan</a:t>
            </a:r>
          </a:p>
          <a:p>
            <a:endParaRPr lang="es-ES" dirty="0"/>
          </a:p>
        </p:txBody>
      </p:sp>
      <p:sp>
        <p:nvSpPr>
          <p:cNvPr id="3" name="Title 2"/>
          <p:cNvSpPr>
            <a:spLocks noGrp="1"/>
          </p:cNvSpPr>
          <p:nvPr>
            <p:ph type="title"/>
          </p:nvPr>
        </p:nvSpPr>
        <p:spPr/>
        <p:txBody>
          <a:bodyPr/>
          <a:lstStyle/>
          <a:p>
            <a:r>
              <a:rPr lang="es-ES" smtClean="0"/>
              <a:t>Objectivos</a:t>
            </a:r>
            <a:endParaRPr lang="es-ES"/>
          </a:p>
        </p:txBody>
      </p:sp>
      <p:sp>
        <p:nvSpPr>
          <p:cNvPr id="5" name="Date Placeholder 4"/>
          <p:cNvSpPr>
            <a:spLocks noGrp="1"/>
          </p:cNvSpPr>
          <p:nvPr>
            <p:ph type="dt" sz="half" idx="10"/>
          </p:nvPr>
        </p:nvSpPr>
        <p:spPr/>
        <p:txBody>
          <a:bodyPr/>
          <a:lstStyle/>
          <a:p>
            <a:r>
              <a:rPr lang="en-US" dirty="0" err="1" smtClean="0"/>
              <a:t>Junio</a:t>
            </a:r>
            <a:r>
              <a:rPr lang="en-US" dirty="0" smtClean="0"/>
              <a:t> 2013</a:t>
            </a:r>
            <a:endParaRPr lang="en-US" dirty="0"/>
          </a:p>
        </p:txBody>
      </p:sp>
    </p:spTree>
    <p:extLst>
      <p:ext uri="{BB962C8B-B14F-4D97-AF65-F5344CB8AC3E}">
        <p14:creationId xmlns:p14="http://schemas.microsoft.com/office/powerpoint/2010/main" val="21396741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r>
              <a:rPr lang="es-ES" sz="4000" dirty="0" smtClean="0"/>
              <a:t>Crea un entorno positivo, centrado en los alumnos. </a:t>
            </a:r>
          </a:p>
          <a:p>
            <a:r>
              <a:rPr lang="es-ES" sz="4000" dirty="0" smtClean="0"/>
              <a:t>Los padres se convierten en socios duraderos que se involucran tanto en la escuela como en ayudar a sus hijos en el hogar.</a:t>
            </a:r>
          </a:p>
          <a:p>
            <a:r>
              <a:rPr lang="es-ES" sz="4000" dirty="0" smtClean="0"/>
              <a:t>Los padres y la comunidad se sienten incluidos y se hacen miembros leales de la comunidad escolar. </a:t>
            </a:r>
          </a:p>
          <a:p>
            <a:r>
              <a:rPr lang="es-ES" sz="4000" dirty="0" smtClean="0"/>
              <a:t>Si hay c</a:t>
            </a:r>
            <a:r>
              <a:rPr lang="es-ES" sz="4000" dirty="0" smtClean="0"/>
              <a:t>onfianza </a:t>
            </a:r>
            <a:r>
              <a:rPr lang="es-ES" sz="4000" dirty="0" smtClean="0"/>
              <a:t>entre el personal y las </a:t>
            </a:r>
            <a:r>
              <a:rPr lang="es-ES" sz="4000" dirty="0" smtClean="0"/>
              <a:t>familias, esto  resulta </a:t>
            </a:r>
            <a:r>
              <a:rPr lang="es-ES" sz="4000" dirty="0" smtClean="0"/>
              <a:t>en mejores </a:t>
            </a:r>
            <a:r>
              <a:rPr lang="es-ES" sz="4000" dirty="0" smtClean="0"/>
              <a:t>resultados </a:t>
            </a:r>
            <a:r>
              <a:rPr lang="es-ES" sz="4000" dirty="0" smtClean="0"/>
              <a:t>estudiantiles. </a:t>
            </a:r>
          </a:p>
          <a:p>
            <a:endParaRPr lang="es-ES" dirty="0"/>
          </a:p>
        </p:txBody>
      </p:sp>
      <p:sp>
        <p:nvSpPr>
          <p:cNvPr id="5" name="Title 4"/>
          <p:cNvSpPr>
            <a:spLocks noGrp="1"/>
          </p:cNvSpPr>
          <p:nvPr>
            <p:ph type="title"/>
          </p:nvPr>
        </p:nvSpPr>
        <p:spPr/>
        <p:txBody>
          <a:bodyPr>
            <a:noAutofit/>
          </a:bodyPr>
          <a:lstStyle/>
          <a:p>
            <a:r>
              <a:rPr lang="es-ES" smtClean="0"/>
              <a:t>Beneficios de un Ambiente Acogedor</a:t>
            </a:r>
            <a:endParaRPr lang="es-ES"/>
          </a:p>
        </p:txBody>
      </p:sp>
      <p:sp>
        <p:nvSpPr>
          <p:cNvPr id="7" name="Date Placeholder 6"/>
          <p:cNvSpPr>
            <a:spLocks noGrp="1"/>
          </p:cNvSpPr>
          <p:nvPr>
            <p:ph type="dt" sz="half" idx="10"/>
          </p:nvPr>
        </p:nvSpPr>
        <p:spPr/>
        <p:txBody>
          <a:bodyPr/>
          <a:lstStyle/>
          <a:p>
            <a:r>
              <a:rPr lang="en-US" dirty="0" err="1" smtClean="0"/>
              <a:t>Junio</a:t>
            </a:r>
            <a:r>
              <a:rPr lang="en-US" dirty="0" smtClean="0"/>
              <a:t> 2013</a:t>
            </a:r>
            <a:endParaRPr lang="en-US" dirty="0"/>
          </a:p>
        </p:txBody>
      </p:sp>
    </p:spTree>
    <p:extLst>
      <p:ext uri="{BB962C8B-B14F-4D97-AF65-F5344CB8AC3E}">
        <p14:creationId xmlns:p14="http://schemas.microsoft.com/office/powerpoint/2010/main" val="6595846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s-ES" sz="4400" dirty="0" smtClean="0"/>
              <a:t>Estado de los alrededores en la escuela</a:t>
            </a:r>
            <a:endParaRPr lang="es-ES" sz="4400" dirty="0" smtClean="0"/>
          </a:p>
          <a:p>
            <a:r>
              <a:rPr lang="es-ES" sz="4400" dirty="0" smtClean="0"/>
              <a:t>Personal Escolar que dé la bienvenida</a:t>
            </a:r>
          </a:p>
          <a:p>
            <a:r>
              <a:rPr lang="es-ES" sz="4400" dirty="0" smtClean="0"/>
              <a:t>Comunicación</a:t>
            </a:r>
          </a:p>
          <a:p>
            <a:r>
              <a:rPr lang="es-ES" sz="4400" dirty="0" smtClean="0"/>
              <a:t>Prácticas comunes por toda la escuela</a:t>
            </a:r>
          </a:p>
        </p:txBody>
      </p:sp>
      <p:sp>
        <p:nvSpPr>
          <p:cNvPr id="5" name="Title 4"/>
          <p:cNvSpPr>
            <a:spLocks noGrp="1"/>
          </p:cNvSpPr>
          <p:nvPr>
            <p:ph type="title"/>
          </p:nvPr>
        </p:nvSpPr>
        <p:spPr/>
        <p:txBody>
          <a:bodyPr>
            <a:noAutofit/>
          </a:bodyPr>
          <a:lstStyle/>
          <a:p>
            <a:r>
              <a:rPr lang="es-ES" dirty="0" smtClean="0"/>
              <a:t>Componentes </a:t>
            </a:r>
            <a:r>
              <a:rPr lang="es-ES" dirty="0" smtClean="0"/>
              <a:t>Claves de un Ambiente Acogedor</a:t>
            </a:r>
            <a:endParaRPr lang="es-ES" dirty="0"/>
          </a:p>
        </p:txBody>
      </p:sp>
      <p:sp>
        <p:nvSpPr>
          <p:cNvPr id="7" name="Date Placeholder 6"/>
          <p:cNvSpPr>
            <a:spLocks noGrp="1"/>
          </p:cNvSpPr>
          <p:nvPr>
            <p:ph type="dt" sz="half" idx="10"/>
          </p:nvPr>
        </p:nvSpPr>
        <p:spPr/>
        <p:txBody>
          <a:bodyPr/>
          <a:lstStyle/>
          <a:p>
            <a:r>
              <a:rPr lang="en-US" dirty="0" err="1" smtClean="0"/>
              <a:t>Junio</a:t>
            </a:r>
            <a:r>
              <a:rPr lang="en-US" dirty="0" smtClean="0"/>
              <a:t> </a:t>
            </a:r>
            <a:r>
              <a:rPr lang="en-US" dirty="0" smtClean="0"/>
              <a:t>2013</a:t>
            </a:r>
            <a:endParaRPr lang="en-US" dirty="0"/>
          </a:p>
        </p:txBody>
      </p:sp>
    </p:spTree>
    <p:extLst>
      <p:ext uri="{BB962C8B-B14F-4D97-AF65-F5344CB8AC3E}">
        <p14:creationId xmlns:p14="http://schemas.microsoft.com/office/powerpoint/2010/main" val="4749607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s-ES" sz="2800" dirty="0" smtClean="0"/>
              <a:t>El Recorrido es un tour que el equipo del personal y/o padres y la comunidad efectúan para evaluar los componentes claves del ambiente acogedor en la escuela</a:t>
            </a:r>
          </a:p>
          <a:p>
            <a:r>
              <a:rPr lang="es-ES" sz="2800" dirty="0" smtClean="0"/>
              <a:t>Cada miembro del equipo utiliza una lista para registrar sus conclusiones para así proveer sus sugerencias para mejorar el ambiente escolar. </a:t>
            </a:r>
            <a:endParaRPr lang="es-ES" sz="2800" dirty="0"/>
          </a:p>
        </p:txBody>
      </p:sp>
      <p:sp>
        <p:nvSpPr>
          <p:cNvPr id="5" name="Title 4"/>
          <p:cNvSpPr>
            <a:spLocks noGrp="1"/>
          </p:cNvSpPr>
          <p:nvPr>
            <p:ph type="title"/>
          </p:nvPr>
        </p:nvSpPr>
        <p:spPr/>
        <p:txBody>
          <a:bodyPr>
            <a:normAutofit fontScale="90000"/>
          </a:bodyPr>
          <a:lstStyle/>
          <a:p>
            <a:r>
              <a:rPr lang="es-ES" smtClean="0"/>
              <a:t>Recorrido del Ambiente Acogedor</a:t>
            </a:r>
            <a:endParaRPr lang="es-ES"/>
          </a:p>
        </p:txBody>
      </p:sp>
      <p:sp>
        <p:nvSpPr>
          <p:cNvPr id="7" name="Date Placeholder 6"/>
          <p:cNvSpPr>
            <a:spLocks noGrp="1"/>
          </p:cNvSpPr>
          <p:nvPr>
            <p:ph type="dt" sz="half" idx="10"/>
          </p:nvPr>
        </p:nvSpPr>
        <p:spPr/>
        <p:txBody>
          <a:bodyPr/>
          <a:lstStyle/>
          <a:p>
            <a:r>
              <a:rPr lang="en-US" dirty="0" err="1" smtClean="0"/>
              <a:t>Junio</a:t>
            </a:r>
            <a:r>
              <a:rPr lang="en-US" dirty="0" smtClean="0"/>
              <a:t> </a:t>
            </a:r>
            <a:r>
              <a:rPr lang="en-US" dirty="0" smtClean="0"/>
              <a:t>2013</a:t>
            </a:r>
            <a:endParaRPr lang="en-US" dirty="0"/>
          </a:p>
        </p:txBody>
      </p:sp>
    </p:spTree>
    <p:extLst>
      <p:ext uri="{BB962C8B-B14F-4D97-AF65-F5344CB8AC3E}">
        <p14:creationId xmlns:p14="http://schemas.microsoft.com/office/powerpoint/2010/main" val="15460132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457200" indent="-457200">
              <a:buFont typeface="+mj-lt"/>
              <a:buAutoNum type="arabicPeriod"/>
            </a:pPr>
            <a:r>
              <a:rPr lang="es-ES" dirty="0" smtClean="0"/>
              <a:t>Efectuar una Capacitación </a:t>
            </a:r>
            <a:r>
              <a:rPr lang="es-ES" dirty="0" smtClean="0"/>
              <a:t>acerca del </a:t>
            </a:r>
            <a:r>
              <a:rPr lang="es-ES" dirty="0" smtClean="0"/>
              <a:t>Ambiente Escolar </a:t>
            </a:r>
          </a:p>
          <a:p>
            <a:pPr marL="457200" indent="-457200">
              <a:buFont typeface="+mj-lt"/>
              <a:buAutoNum type="arabicPeriod"/>
            </a:pPr>
            <a:r>
              <a:rPr lang="es-ES" dirty="0" smtClean="0"/>
              <a:t>Hacer un Equipo para el Ambiente Acogedor</a:t>
            </a:r>
          </a:p>
          <a:p>
            <a:pPr marL="457200" indent="-457200">
              <a:buFont typeface="+mj-lt"/>
              <a:buAutoNum type="arabicPeriod"/>
            </a:pPr>
            <a:r>
              <a:rPr lang="es-ES" dirty="0" smtClean="0"/>
              <a:t>Efectuar el Recorrido del Ambiente Acogedor </a:t>
            </a:r>
          </a:p>
          <a:p>
            <a:pPr lvl="2"/>
            <a:r>
              <a:rPr lang="es-ES" dirty="0" smtClean="0"/>
              <a:t>Cada miembro del equipo completa una Lista del Ambiente Acogedor</a:t>
            </a:r>
          </a:p>
          <a:p>
            <a:pPr marL="457200" indent="-457200">
              <a:buFont typeface="+mj-lt"/>
              <a:buAutoNum type="arabicPeriod"/>
            </a:pPr>
            <a:r>
              <a:rPr lang="es-ES" dirty="0" smtClean="0"/>
              <a:t>El equipo discute y colabora para completar el Formulario de Recomendaciones para el Ambiente Escolar </a:t>
            </a:r>
          </a:p>
          <a:p>
            <a:pPr marL="457200" indent="-457200">
              <a:buFont typeface="+mj-lt"/>
              <a:buAutoNum type="arabicPeriod"/>
            </a:pPr>
            <a:r>
              <a:rPr lang="es-ES" dirty="0" smtClean="0"/>
              <a:t>La escuela elabora y implementa un Plan para el Ambiente Acogedor</a:t>
            </a:r>
          </a:p>
          <a:p>
            <a:pPr marL="457200" indent="-457200">
              <a:buFont typeface="+mj-lt"/>
              <a:buAutoNum type="arabicPeriod"/>
            </a:pPr>
            <a:r>
              <a:rPr lang="es-ES" dirty="0" smtClean="0"/>
              <a:t>Se </a:t>
            </a:r>
            <a:r>
              <a:rPr lang="es-ES" dirty="0" smtClean="0"/>
              <a:t>reevalúa </a:t>
            </a:r>
            <a:r>
              <a:rPr lang="es-ES" dirty="0" smtClean="0"/>
              <a:t>el Ambiente Acogedor Escolar al inicio de cada semestre</a:t>
            </a:r>
          </a:p>
          <a:p>
            <a:pPr marL="457200" indent="-457200">
              <a:buFont typeface="+mj-lt"/>
              <a:buAutoNum type="arabicPeriod"/>
            </a:pPr>
            <a:endParaRPr lang="es-ES" dirty="0" smtClean="0"/>
          </a:p>
          <a:p>
            <a:pPr marL="0" indent="0">
              <a:buNone/>
            </a:pPr>
            <a:endParaRPr lang="es-ES" dirty="0"/>
          </a:p>
        </p:txBody>
      </p:sp>
      <p:sp>
        <p:nvSpPr>
          <p:cNvPr id="5" name="Title 4"/>
          <p:cNvSpPr>
            <a:spLocks noGrp="1"/>
          </p:cNvSpPr>
          <p:nvPr>
            <p:ph type="title"/>
          </p:nvPr>
        </p:nvSpPr>
        <p:spPr/>
        <p:txBody>
          <a:bodyPr/>
          <a:lstStyle/>
          <a:p>
            <a:r>
              <a:rPr lang="es-ES" smtClean="0"/>
              <a:t>Proceso del Recorrido</a:t>
            </a:r>
            <a:endParaRPr lang="es-ES"/>
          </a:p>
        </p:txBody>
      </p:sp>
      <p:sp>
        <p:nvSpPr>
          <p:cNvPr id="7" name="Date Placeholder 6"/>
          <p:cNvSpPr>
            <a:spLocks noGrp="1"/>
          </p:cNvSpPr>
          <p:nvPr>
            <p:ph type="dt" sz="half" idx="10"/>
          </p:nvPr>
        </p:nvSpPr>
        <p:spPr/>
        <p:txBody>
          <a:bodyPr/>
          <a:lstStyle/>
          <a:p>
            <a:r>
              <a:rPr lang="en-US" dirty="0" err="1" smtClean="0"/>
              <a:t>Junio</a:t>
            </a:r>
            <a:r>
              <a:rPr lang="en-US" dirty="0" smtClean="0"/>
              <a:t> </a:t>
            </a:r>
            <a:r>
              <a:rPr lang="en-US" dirty="0" smtClean="0"/>
              <a:t>2013</a:t>
            </a:r>
            <a:endParaRPr lang="en-US" dirty="0"/>
          </a:p>
        </p:txBody>
      </p:sp>
    </p:spTree>
    <p:extLst>
      <p:ext uri="{BB962C8B-B14F-4D97-AF65-F5344CB8AC3E}">
        <p14:creationId xmlns:p14="http://schemas.microsoft.com/office/powerpoint/2010/main" val="242906185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Custom 2">
      <a:dk1>
        <a:sysClr val="windowText" lastClr="000000"/>
      </a:dk1>
      <a:lt1>
        <a:sysClr val="window" lastClr="FFFFFF"/>
      </a:lt1>
      <a:dk2>
        <a:srgbClr val="3E3D2D"/>
      </a:dk2>
      <a:lt2>
        <a:srgbClr val="74A50F"/>
      </a:lt2>
      <a:accent1>
        <a:srgbClr val="6F94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Waveform.thmx</Template>
  <TotalTime>4286</TotalTime>
  <Words>875</Words>
  <Application>Microsoft Office PowerPoint</Application>
  <PresentationFormat>On-screen Show (4:3)</PresentationFormat>
  <Paragraphs>77</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Waveform</vt:lpstr>
      <vt:lpstr> Meta Escolar #1 para la Inclusión de los Padres de Familia: Ambiente Acogedor  </vt:lpstr>
      <vt:lpstr>Objectivos</vt:lpstr>
      <vt:lpstr>Beneficios de un Ambiente Acogedor</vt:lpstr>
      <vt:lpstr>Componentes Claves de un Ambiente Acogedor</vt:lpstr>
      <vt:lpstr>Recorrido del Ambiente Acogedor</vt:lpstr>
      <vt:lpstr>Proceso del Recorrido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Parent Engagement?</dc:title>
  <dc:creator>LAUSD User</dc:creator>
  <cp:lastModifiedBy>Luz Roldan</cp:lastModifiedBy>
  <cp:revision>95</cp:revision>
  <cp:lastPrinted>2013-06-13T20:36:25Z</cp:lastPrinted>
  <dcterms:created xsi:type="dcterms:W3CDTF">2013-05-22T19:49:19Z</dcterms:created>
  <dcterms:modified xsi:type="dcterms:W3CDTF">2013-06-20T16:21:01Z</dcterms:modified>
</cp:coreProperties>
</file>